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ileron Heavy" panose="020B0604020202020204" charset="-18"/>
      <p:regular r:id="rId25"/>
      <p:bold r:id="rId26"/>
    </p:embeddedFont>
    <p:embeddedFont>
      <p:font typeface="Aileron Heavy Bold" panose="020B0604020202020204" charset="-18"/>
      <p:regular r:id="rId27"/>
      <p:bold r:id="rId28"/>
    </p:embeddedFont>
    <p:embeddedFont>
      <p:font typeface="Aileron Regular" panose="020B0604020202020204" charset="-18"/>
      <p:regular r:id="rId29"/>
    </p:embeddedFont>
    <p:embeddedFont>
      <p:font typeface="Aileron Regular Bold" panose="020B0604020202020204" charset="-18"/>
      <p:regular r:id="rId30"/>
      <p:bold r:id="rId31"/>
    </p:embeddedFont>
    <p:embeddedFont>
      <p:font typeface="Aileron Regular Italics" panose="020B0604020202020204" charset="-18"/>
      <p:regular r:id="rId32"/>
      <p:italic r:id="rId33"/>
    </p:embeddedFont>
    <p:embeddedFont>
      <p:font typeface="Arimo" panose="020B0604020202020204" charset="0"/>
      <p:regular r:id="rId34"/>
    </p:embeddedFont>
    <p:embeddedFont>
      <p:font typeface="Arimo Italics" panose="020B060402020202020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Inknut Antiqua Medium Bold" panose="020B0604020202020204" charset="-18"/>
      <p:regular r:id="rId41"/>
      <p:bold r:id="rId42"/>
    </p:embeddedFont>
    <p:embeddedFont>
      <p:font typeface="Muli Bold Bold" panose="020B0604020202020204" charset="-18"/>
      <p:regular r:id="rId43"/>
      <p:bold r:id="rId44"/>
    </p:embeddedFont>
    <p:embeddedFont>
      <p:font typeface="Muli Regular" panose="020B0604020202020204" charset="-18"/>
      <p:regular r:id="rId45"/>
    </p:embeddedFont>
    <p:embeddedFont>
      <p:font typeface="Space Mono" panose="020B0604020202020204" charset="-18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8431" autoAdjust="0"/>
  </p:normalViewPr>
  <p:slideViewPr>
    <p:cSldViewPr>
      <p:cViewPr varScale="1">
        <p:scale>
          <a:sx n="40" d="100"/>
          <a:sy n="40" d="100"/>
        </p:scale>
        <p:origin x="9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Slobodan pristup u ovom kontekstu znači trajno slobodan od bilo kakvih ograničenja i postavljanja uvjeta za pristup i korištenje. Prema definiciji otvorenog pristupa, on podrazumijeva supostojanje sloboda pristupa i korištenja. </a:t>
            </a:r>
            <a:br>
              <a:rPr lang="en-US"/>
            </a:br>
            <a:r>
              <a:rPr lang="en-US"/>
              <a:t>Definicija otvorenog pristupa dolazi iz Hrvatske deklaracije otvorenom pristupu, koja je jedan od rijetkih dokumenata koji reguliraju otvorenu znanost, iako samo na deklarativnoj razini.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Europska komisija državama članicama ovim preporukama nalaže donošenje politika u cilju ostvarivanja otvorenog pristupa i formiranja europskog istraživačkog prostora, a regulira: otvoreni pristup znanstvenim publikacijama, Upravljanje istraživačkim podacima (uključujući otvoren pristup), čuvanje i ponovnu uporabu znanstvenih informacija, infrastrukture za otvorenu znanost, Vještine i kompetencije (istraživača i osoblja akademskih institucija u pogledu znanstvenih informacija), poticaje i nagrade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hyperlink" Target="https://ir.icscanada.edu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svg"/><Relationship Id="rId4" Type="http://schemas.openxmlformats.org/officeDocument/2006/relationships/image" Target="../media/image24.svg"/><Relationship Id="rId9" Type="http://schemas.openxmlformats.org/officeDocument/2006/relationships/image" Target="../media/image1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2.sherpa.ac.uk/romeo/" TargetMode="Externa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v2.sherpa.ac.uk/id/publication/15995?template=romeo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v2.sherpa.ac.uk/id/publication/24799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8.jpeg"/><Relationship Id="rId5" Type="http://schemas.openxmlformats.org/officeDocument/2006/relationships/image" Target="../media/image16.png"/><Relationship Id="rId10" Type="http://schemas.openxmlformats.org/officeDocument/2006/relationships/hyperlink" Target="https://v2.sherpa.ac.uk/id/publication/16837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37.svg"/><Relationship Id="rId14" Type="http://schemas.openxmlformats.org/officeDocument/2006/relationships/hyperlink" Target="https://v2.sherpa.ac.uk/id/publication/15982?template=rome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kbf.unist.hr/" TargetMode="External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full/10.1111/heyj.12325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b.irb.hr/858048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32.png"/><Relationship Id="rId10" Type="http://schemas.openxmlformats.org/officeDocument/2006/relationships/hyperlink" Target="https://v2.sherpa.ac.uk/id/publication/15995?template=romeo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013636" TargetMode="External"/><Relationship Id="rId7" Type="http://schemas.openxmlformats.org/officeDocument/2006/relationships/hyperlink" Target="https://eur-lex.europa.eu/legal-content/HR/TXT/PDF/?uri=CELEX:32018H0790&amp;from=HR" TargetMode="External"/><Relationship Id="rId2" Type="http://schemas.openxmlformats.org/officeDocument/2006/relationships/hyperlink" Target="https://arxiv.org/abs/cs/06060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r.unizg.hr/oa2012/deklaracija" TargetMode="External"/><Relationship Id="rId5" Type="http://schemas.openxmlformats.org/officeDocument/2006/relationships/hyperlink" Target="https://doi.org/10.1016/j.jbusres.2017.12.043" TargetMode="External"/><Relationship Id="rId4" Type="http://schemas.openxmlformats.org/officeDocument/2006/relationships/hyperlink" Target="https://hrcak.srce.hr/2034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5rVH1KGB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8918" y="609475"/>
            <a:ext cx="2151110" cy="2000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05200" y="-1161387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1139" y="8986654"/>
            <a:ext cx="2151110" cy="200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55209" y="1332320"/>
            <a:ext cx="2599946" cy="10659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8667" y="3140243"/>
            <a:ext cx="2692088" cy="1103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1139" y="6701427"/>
            <a:ext cx="2151110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105101" y="6254214"/>
            <a:ext cx="5551307" cy="2060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1396" r="1396" b="5015"/>
          <a:stretch>
            <a:fillRect/>
          </a:stretch>
        </p:blipFill>
        <p:spPr>
          <a:xfrm>
            <a:off x="10905470" y="8315137"/>
            <a:ext cx="7113233" cy="127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5443" y="2522123"/>
            <a:ext cx="10876908" cy="38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43"/>
              </a:lnSpc>
            </a:pPr>
            <a:r>
              <a:rPr lang="en-US" sz="13767" spc="-137">
                <a:solidFill>
                  <a:srgbClr val="FFFFFF"/>
                </a:solidFill>
                <a:latin typeface="Aileron Heavy"/>
              </a:rPr>
              <a:t>Otvoreni pristup (OA)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443" y="7179901"/>
            <a:ext cx="7401975" cy="179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Aileron Regular"/>
              </a:rPr>
              <a:t>Ljiljana</a:t>
            </a:r>
            <a:r>
              <a:rPr lang="en-US" sz="519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Aileron Regular"/>
              </a:rPr>
              <a:t>Poljak</a:t>
            </a:r>
            <a:r>
              <a:rPr lang="en-US" sz="519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Aileron Regular"/>
              </a:rPr>
              <a:t>Bilić</a:t>
            </a:r>
            <a:endParaRPr lang="en-US" sz="5199" dirty="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FFFFFF"/>
                </a:solidFill>
                <a:latin typeface="Aileron Regular"/>
              </a:rPr>
              <a:t>4. </a:t>
            </a:r>
            <a:r>
              <a:rPr lang="en-US" sz="5200" dirty="0" err="1">
                <a:solidFill>
                  <a:srgbClr val="FFFFFF"/>
                </a:solidFill>
                <a:latin typeface="Aileron Regular"/>
              </a:rPr>
              <a:t>veljače</a:t>
            </a:r>
            <a:r>
              <a:rPr lang="en-US" sz="5200" dirty="0">
                <a:solidFill>
                  <a:srgbClr val="FFFFFF"/>
                </a:solidFill>
                <a:latin typeface="Aileron Regular"/>
              </a:rPr>
              <a:t> 2022.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250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TextBox 4"/>
          <p:cNvSpPr txBox="1"/>
          <p:nvPr/>
        </p:nvSpPr>
        <p:spPr>
          <a:xfrm>
            <a:off x="1439762" y="2714264"/>
            <a:ext cx="5209335" cy="369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3EC688"/>
                </a:solidFill>
                <a:latin typeface="Aileron Regular"/>
              </a:rPr>
              <a:t>Zeleni put </a:t>
            </a:r>
          </a:p>
          <a:p>
            <a:pPr>
              <a:lnSpc>
                <a:spcPts val="4050"/>
              </a:lnSpc>
            </a:pPr>
            <a:endParaRPr lang="en-US" sz="3300" spc="165">
              <a:solidFill>
                <a:srgbClr val="3EC688"/>
              </a:solidFill>
              <a:latin typeface="Aileron Regular"/>
            </a:endParaRPr>
          </a:p>
          <a:p>
            <a:pPr>
              <a:lnSpc>
                <a:spcPts val="4050"/>
              </a:lnSpc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Rad objavljen u časopisu s pretplatom, a dopuštena verzija rada pohranjena u repozitorij (s odgodom)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8604" y="5143500"/>
            <a:ext cx="2110792" cy="33095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66508" y="885825"/>
            <a:ext cx="1102663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  <a:spcBef>
                <a:spcPct val="0"/>
              </a:spcBef>
            </a:pPr>
            <a:r>
              <a:rPr lang="en-US" sz="4700" spc="235">
                <a:solidFill>
                  <a:srgbClr val="37C9EF"/>
                </a:solidFill>
                <a:latin typeface="Aileron Heavy"/>
              </a:rPr>
              <a:t>Vrste otvorenog pristupa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43290" y="2714264"/>
            <a:ext cx="531601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F7CE4D"/>
                </a:solidFill>
                <a:latin typeface="Aileron Regular"/>
              </a:rPr>
              <a:t>Zlatni put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3300" spc="165">
              <a:solidFill>
                <a:srgbClr val="F7CE4D"/>
              </a:solidFill>
              <a:latin typeface="Aileron Regular"/>
            </a:endParaRPr>
          </a:p>
          <a:p>
            <a:pPr>
              <a:lnSpc>
                <a:spcPts val="4050"/>
              </a:lnSpc>
              <a:spcBef>
                <a:spcPct val="0"/>
              </a:spcBef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Plaćena objava rada (APC) u časopisu u otvorenom pristupu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42900" y="3512119"/>
            <a:ext cx="5728067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Pohrana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Upravljanje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Pristup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85167" y="0"/>
            <a:ext cx="10367164" cy="7868918"/>
            <a:chOff x="0" y="0"/>
            <a:chExt cx="4286232" cy="3253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6232" cy="3253350"/>
            </a:xfrm>
            <a:custGeom>
              <a:avLst/>
              <a:gdLst/>
              <a:ahLst/>
              <a:cxnLst/>
              <a:rect l="l" t="t" r="r" b="b"/>
              <a:pathLst>
                <a:path w="4286232" h="3253350">
                  <a:moveTo>
                    <a:pt x="4161772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61772" y="0"/>
                  </a:lnTo>
                  <a:cubicBezTo>
                    <a:pt x="4230352" y="0"/>
                    <a:pt x="4286232" y="55880"/>
                    <a:pt x="4286232" y="124460"/>
                  </a:cubicBezTo>
                  <a:lnTo>
                    <a:pt x="4286232" y="3128890"/>
                  </a:lnTo>
                  <a:cubicBezTo>
                    <a:pt x="4286232" y="3197470"/>
                    <a:pt x="4230352" y="3253350"/>
                    <a:pt x="4161772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89296" y="1320382"/>
            <a:ext cx="11270004" cy="10017239"/>
            <a:chOff x="0" y="0"/>
            <a:chExt cx="4013236" cy="3567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3236" cy="3567128"/>
            </a:xfrm>
            <a:custGeom>
              <a:avLst/>
              <a:gdLst/>
              <a:ahLst/>
              <a:cxnLst/>
              <a:rect l="l" t="t" r="r" b="b"/>
              <a:pathLst>
                <a:path w="4013236" h="3567128">
                  <a:moveTo>
                    <a:pt x="3888776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8776" y="0"/>
                  </a:lnTo>
                  <a:cubicBezTo>
                    <a:pt x="3957356" y="0"/>
                    <a:pt x="4013236" y="55880"/>
                    <a:pt x="4013236" y="124460"/>
                  </a:cubicBezTo>
                  <a:lnTo>
                    <a:pt x="4013236" y="3442668"/>
                  </a:lnTo>
                  <a:cubicBezTo>
                    <a:pt x="4013236" y="3511248"/>
                    <a:pt x="3957356" y="3567128"/>
                    <a:pt x="3888776" y="3567128"/>
                  </a:cubicBezTo>
                  <a:close/>
                </a:path>
              </a:pathLst>
            </a:custGeom>
            <a:solidFill>
              <a:srgbClr val="407D9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62615" y="1881883"/>
            <a:ext cx="9975523" cy="94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ocjenski radovi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radovi objavljeni u časopisu ili zborniku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poglavlja u knjizi i knjige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likovna i audiovizualna građa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skup podataka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obrazovni sadržaj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ostala dokumentacija (izvještaji, elaborati, studije i sl.) </a:t>
            </a: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2267" y="135255"/>
            <a:ext cx="10367164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75C7FB"/>
                </a:solidFill>
                <a:latin typeface="Aileron Regular Bold"/>
              </a:rPr>
              <a:t>Digitalna građa: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717" y="1611846"/>
            <a:ext cx="4849550" cy="112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263E81"/>
                </a:solidFill>
                <a:latin typeface="Aileron Heavy Bold"/>
              </a:rPr>
              <a:t>Repozitorij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77751" y="7285352"/>
            <a:ext cx="6287852" cy="3678809"/>
            <a:chOff x="0" y="0"/>
            <a:chExt cx="1923367" cy="112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17688" y="523217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46092" y="3283793"/>
            <a:ext cx="218527" cy="218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73158" y="7807195"/>
            <a:ext cx="2414842" cy="228202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7236437" y="9373452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3" name="Picture 13">
            <a:hlinkClick r:id="rId13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71600" y="1703674"/>
            <a:ext cx="14076568" cy="724453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3874" y="212566"/>
            <a:ext cx="116407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75C7FB"/>
                </a:solidFill>
                <a:latin typeface="Aileron Heavy"/>
              </a:rPr>
              <a:t>Primjer dobre prakse: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5611" y="1723108"/>
            <a:ext cx="16703689" cy="1788771"/>
            <a:chOff x="0" y="0"/>
            <a:chExt cx="22271585" cy="2385028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22271585" cy="136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66"/>
                </a:lnSpc>
              </a:pPr>
              <a:r>
                <a:rPr lang="en-US" sz="7060" spc="-70">
                  <a:solidFill>
                    <a:srgbClr val="0048CD"/>
                  </a:solidFill>
                  <a:latin typeface="Aileron Heavy"/>
                </a:rPr>
                <a:t>Može li rad biti objavljen u repozitoriju?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94073"/>
              <a:ext cx="17839226" cy="59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92780" y="3648188"/>
            <a:ext cx="13429351" cy="18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7">
                <a:solidFill>
                  <a:srgbClr val="0048CD"/>
                </a:solidFill>
                <a:latin typeface="Aileron Regular"/>
              </a:rPr>
              <a:t> Ovisi o politici izdavača o samoarhiviranju i stavljanju rada u otvoreni pristup. </a:t>
            </a:r>
          </a:p>
          <a:p>
            <a:pPr algn="ctr">
              <a:lnSpc>
                <a:spcPts val="3353"/>
              </a:lnSpc>
            </a:pPr>
            <a:endParaRPr lang="en-US" sz="4017">
              <a:solidFill>
                <a:srgbClr val="0048CD"/>
              </a:solidFill>
              <a:latin typeface="Aileron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1772" y="6482588"/>
            <a:ext cx="3084089" cy="308408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70745" y="7518084"/>
            <a:ext cx="7696199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Sherpa Romeo</a:t>
            </a:r>
            <a:endParaRPr lang="en-US" sz="7200" u="sng" spc="-72" dirty="0">
              <a:solidFill>
                <a:srgbClr val="0048C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72" b="1372"/>
          <a:stretch>
            <a:fillRect/>
          </a:stretch>
        </p:blipFill>
        <p:spPr>
          <a:xfrm>
            <a:off x="15445214" y="8952209"/>
            <a:ext cx="2313918" cy="8354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29400" y="1436140"/>
            <a:ext cx="10356400" cy="663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Predrecenzijska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preprint / submitted version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prihvaćena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objavljivanje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postprint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 accepted manuscript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version of record –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VoR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published PDF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0000"/>
          </a:blip>
          <a:srcRect t="10546" b="13183"/>
          <a:stretch>
            <a:fillRect/>
          </a:stretch>
        </p:blipFill>
        <p:spPr>
          <a:xfrm>
            <a:off x="7319667" y="1028700"/>
            <a:ext cx="1824333" cy="196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0000"/>
          </a:blip>
          <a:srcRect t="16561" r="8328" b="17596"/>
          <a:stretch>
            <a:fillRect/>
          </a:stretch>
        </p:blipFill>
        <p:spPr>
          <a:xfrm>
            <a:off x="15697200" y="3383968"/>
            <a:ext cx="2246507" cy="2163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60000"/>
          </a:blip>
          <a:srcRect l="15552" t="20526" r="11664" b="21894"/>
          <a:stretch>
            <a:fillRect/>
          </a:stretch>
        </p:blipFill>
        <p:spPr>
          <a:xfrm>
            <a:off x="7674759" y="5953563"/>
            <a:ext cx="2096461" cy="23562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007413"/>
            <a:ext cx="4002347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Verzije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radova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23064" y="2694240"/>
            <a:ext cx="5715345" cy="6203903"/>
          </a:xfrm>
          <a:prstGeom prst="rect">
            <a:avLst/>
          </a:prstGeom>
        </p:spPr>
      </p:pic>
      <p:pic>
        <p:nvPicPr>
          <p:cNvPr id="7" name="Picture 7">
            <a:hlinkClick r:id="rId10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3685" y="2694240"/>
            <a:ext cx="5715345" cy="6203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947676" y="4391255"/>
            <a:ext cx="2742447" cy="41301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 t="2103" b="2103"/>
          <a:stretch>
            <a:fillRect/>
          </a:stretch>
        </p:blipFill>
        <p:spPr>
          <a:xfrm>
            <a:off x="4468994" y="4992777"/>
            <a:ext cx="2560734" cy="35286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85163" y="3180404"/>
            <a:ext cx="4586553" cy="271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7"/>
              </a:lnSpc>
            </a:pPr>
            <a:r>
              <a:rPr lang="en-US" sz="5169" u="sng" dirty="0">
                <a:solidFill>
                  <a:srgbClr val="000000"/>
                </a:solidFill>
                <a:latin typeface="Aileron Regular"/>
                <a:hlinkClick r:id="rId13"/>
              </a:rPr>
              <a:t>The Heythrop Journal</a:t>
            </a:r>
            <a:endParaRPr lang="en-US" sz="5169" u="sng" dirty="0">
              <a:solidFill>
                <a:srgbClr val="000000"/>
              </a:solidFill>
              <a:latin typeface="Aileron Regular"/>
            </a:endParaRPr>
          </a:p>
          <a:p>
            <a:pPr marL="0" lvl="0" indent="0" algn="ctr">
              <a:lnSpc>
                <a:spcPts val="7237"/>
              </a:lnSpc>
              <a:spcBef>
                <a:spcPct val="0"/>
              </a:spcBef>
            </a:pPr>
            <a:endParaRPr lang="en-US" sz="5169" u="sng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68842" y="3381911"/>
            <a:ext cx="5025031" cy="887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0"/>
              </a:lnSpc>
              <a:spcBef>
                <a:spcPct val="0"/>
              </a:spcBef>
            </a:pPr>
            <a:r>
              <a:rPr lang="en-US" sz="5178" u="sng" dirty="0">
                <a:solidFill>
                  <a:srgbClr val="000000"/>
                </a:solidFill>
                <a:latin typeface="Aileron Regular"/>
                <a:hlinkClick r:id="rId14"/>
              </a:rPr>
              <a:t>New </a:t>
            </a:r>
            <a:r>
              <a:rPr lang="en-US" sz="5178" u="sng" dirty="0" err="1">
                <a:solidFill>
                  <a:srgbClr val="000000"/>
                </a:solidFill>
                <a:latin typeface="Aileron Regular"/>
                <a:hlinkClick r:id="rId14"/>
              </a:rPr>
              <a:t>Blackfriars</a:t>
            </a:r>
            <a:endParaRPr lang="en-US" sz="5178" u="sng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8071" y="595688"/>
            <a:ext cx="1527122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407D94"/>
                </a:solidFill>
                <a:latin typeface="Aileron Heavy"/>
              </a:rPr>
              <a:t>Politike izdavača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2679" y="1173510"/>
            <a:ext cx="5467466" cy="8229600"/>
            <a:chOff x="0" y="0"/>
            <a:chExt cx="3247482" cy="4888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7482" cy="4888092"/>
            </a:xfrm>
            <a:custGeom>
              <a:avLst/>
              <a:gdLst/>
              <a:ahLst/>
              <a:cxnLst/>
              <a:rect l="l" t="t" r="r" b="b"/>
              <a:pathLst>
                <a:path w="3247482" h="4888092">
                  <a:moveTo>
                    <a:pt x="3123022" y="4888092"/>
                  </a:moveTo>
                  <a:lnTo>
                    <a:pt x="124460" y="4888092"/>
                  </a:lnTo>
                  <a:cubicBezTo>
                    <a:pt x="55880" y="4888092"/>
                    <a:pt x="0" y="4832212"/>
                    <a:pt x="0" y="4763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3022" y="0"/>
                  </a:lnTo>
                  <a:cubicBezTo>
                    <a:pt x="3191602" y="0"/>
                    <a:pt x="3247482" y="55880"/>
                    <a:pt x="3247482" y="124460"/>
                  </a:cubicBezTo>
                  <a:lnTo>
                    <a:pt x="3247482" y="4763632"/>
                  </a:lnTo>
                  <a:cubicBezTo>
                    <a:pt x="3247482" y="4832212"/>
                    <a:pt x="3191602" y="4888092"/>
                    <a:pt x="3123022" y="4888092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03105" y="1718788"/>
            <a:ext cx="7291256" cy="1724719"/>
            <a:chOff x="0" y="0"/>
            <a:chExt cx="4393297" cy="103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3297" cy="1039218"/>
            </a:xfrm>
            <a:custGeom>
              <a:avLst/>
              <a:gdLst/>
              <a:ahLst/>
              <a:cxnLst/>
              <a:rect l="l" t="t" r="r" b="b"/>
              <a:pathLst>
                <a:path w="4393297" h="1039218">
                  <a:moveTo>
                    <a:pt x="4268837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8837" y="0"/>
                  </a:lnTo>
                  <a:cubicBezTo>
                    <a:pt x="4337417" y="0"/>
                    <a:pt x="4393297" y="55880"/>
                    <a:pt x="4393297" y="124460"/>
                  </a:cubicBezTo>
                  <a:lnTo>
                    <a:pt x="4393297" y="914758"/>
                  </a:lnTo>
                  <a:cubicBezTo>
                    <a:pt x="4393297" y="983338"/>
                    <a:pt x="4337417" y="1039218"/>
                    <a:pt x="4268837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348733" y="4281141"/>
            <a:ext cx="7645406" cy="1811713"/>
            <a:chOff x="0" y="0"/>
            <a:chExt cx="4385484" cy="1039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837660" y="7173423"/>
            <a:ext cx="7278290" cy="1724719"/>
            <a:chOff x="0" y="0"/>
            <a:chExt cx="4385484" cy="1039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32764" y="4544243"/>
            <a:ext cx="1273811" cy="12738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42606" y="1834942"/>
            <a:ext cx="1492412" cy="14924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42606" y="7288808"/>
            <a:ext cx="1306340" cy="13063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3812141"/>
            <a:ext cx="6674405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Aileron Heavy"/>
              </a:rPr>
              <a:t>Pohrana rada u repozitoriju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6379" y="9393454"/>
            <a:ext cx="4945890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10158125" y="2018959"/>
            <a:ext cx="5196869" cy="1538848"/>
            <a:chOff x="0" y="0"/>
            <a:chExt cx="6929159" cy="20517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6929159" cy="137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-32">
                  <a:solidFill>
                    <a:srgbClr val="0048CD"/>
                  </a:solidFill>
                  <a:latin typeface="Muli Bold Bold"/>
                </a:rPr>
                <a:t>Provjeriti uredničku politiku časopisa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10477"/>
              <a:ext cx="6929159" cy="54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08380" y="8016566"/>
            <a:ext cx="3626596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79134" y="7682263"/>
            <a:ext cx="591547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48CD"/>
                </a:solidFill>
                <a:latin typeface="Muli Bold Bold"/>
              </a:rPr>
              <a:t> Učitati rad u repozitorijj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06575" y="4593745"/>
            <a:ext cx="5256804" cy="111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0048CD"/>
                </a:solidFill>
                <a:latin typeface="Muli Bold Bold"/>
              </a:rPr>
              <a:t>Odabrati ispravnu verziju rada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2038" y="7905638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56768" y="567901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51013"/>
            <a:ext cx="8925174" cy="7182858"/>
            <a:chOff x="0" y="0"/>
            <a:chExt cx="3690051" cy="2969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969703"/>
            </a:xfrm>
            <a:custGeom>
              <a:avLst/>
              <a:gdLst/>
              <a:ahLst/>
              <a:cxnLst/>
              <a:rect l="l" t="t" r="r" b="b"/>
              <a:pathLst>
                <a:path w="3690051" h="2969703">
                  <a:moveTo>
                    <a:pt x="3565591" y="2969703"/>
                  </a:moveTo>
                  <a:lnTo>
                    <a:pt x="124460" y="2969703"/>
                  </a:lnTo>
                  <a:cubicBezTo>
                    <a:pt x="55880" y="2969703"/>
                    <a:pt x="0" y="2913823"/>
                    <a:pt x="0" y="2845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845243"/>
                  </a:lnTo>
                  <a:cubicBezTo>
                    <a:pt x="3690051" y="2913823"/>
                    <a:pt x="3634171" y="2969703"/>
                    <a:pt x="3565591" y="29697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977980" y="8385585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>
            <a:hlinkClick r:id="rId8"/>
          </p:cNvPr>
          <p:cNvPicPr>
            <a:picLocks noChangeAspect="1"/>
          </p:cNvPicPr>
          <p:nvPr/>
        </p:nvPicPr>
        <p:blipFill>
          <a:blip r:embed="rId9"/>
          <a:srcRect l="593" r="1781"/>
          <a:stretch>
            <a:fillRect/>
          </a:stretch>
        </p:blipFill>
        <p:spPr>
          <a:xfrm>
            <a:off x="10583015" y="915130"/>
            <a:ext cx="4427397" cy="705462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2917" y="8503867"/>
            <a:ext cx="3724951" cy="45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0048CD"/>
                </a:solidFill>
                <a:latin typeface="Inknut Antiqua Medium Bold"/>
              </a:rPr>
              <a:t>Mogućnosti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81463" y="2040968"/>
            <a:ext cx="6018380" cy="5098447"/>
            <a:chOff x="0" y="0"/>
            <a:chExt cx="8024506" cy="679792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7150"/>
              <a:ext cx="8024506" cy="6014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63"/>
                </a:lnSpc>
              </a:pPr>
              <a:r>
                <a:rPr lang="en-US" sz="6421" spc="-64">
                  <a:solidFill>
                    <a:srgbClr val="FFFFFF"/>
                  </a:solidFill>
                  <a:latin typeface="Aileron Heavy"/>
                </a:rPr>
                <a:t>Repozitorij Katoličko bogoslovnog fakulteta u Splitu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274884"/>
              <a:ext cx="8024506" cy="52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5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8"/>
          <a:srcRect b="50998"/>
          <a:stretch/>
        </p:blipFill>
        <p:spPr>
          <a:xfrm>
            <a:off x="1066800" y="2239202"/>
            <a:ext cx="10364353" cy="34411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8988" y="332319"/>
            <a:ext cx="8337576" cy="1613984"/>
            <a:chOff x="0" y="0"/>
            <a:chExt cx="11116768" cy="2151979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1116768" cy="111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20"/>
                </a:lnSpc>
              </a:pPr>
              <a:r>
                <a:rPr lang="en-US" sz="5746" spc="-57">
                  <a:solidFill>
                    <a:srgbClr val="407D94"/>
                  </a:solidFill>
                  <a:latin typeface="Aileron Regular Bold"/>
                </a:rPr>
                <a:t> Statistika?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46133"/>
              <a:ext cx="8904375" cy="705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9"/>
                </a:lnSpc>
                <a:spcBef>
                  <a:spcPct val="0"/>
                </a:spcBef>
              </a:pPr>
              <a:r>
                <a:rPr lang="en-US" sz="3192">
                  <a:solidFill>
                    <a:srgbClr val="000000"/>
                  </a:solidFill>
                  <a:latin typeface="Muli Regular"/>
                </a:rPr>
                <a:t>Veća vidljivost = veća citiranost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64176" y="9895313"/>
            <a:ext cx="10030429" cy="20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264176" y="9545323"/>
            <a:ext cx="10662086" cy="69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  <a:spcBef>
                <a:spcPct val="0"/>
              </a:spcBef>
            </a:pPr>
            <a:r>
              <a:rPr lang="en-US" sz="1671" spc="-16">
                <a:solidFill>
                  <a:srgbClr val="000000"/>
                </a:solidFill>
                <a:latin typeface="Aileron Regular"/>
              </a:rPr>
              <a:t>Katolički bogoslovni fakultet. (2022). Repozitorij Katoličkog bogoslovnog fakulteta Sveučilišta u Splitu: statistika top pogleda/preuzimanja objekata [skup podataka]. 26.01.2022. Dobavljeno iz: https://repozitorij.kbf.unist.hr/stats/repository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43609F3-4464-4A73-B126-CBCB375CA9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966"/>
          <a:stretch/>
        </p:blipFill>
        <p:spPr>
          <a:xfrm>
            <a:off x="3665992" y="4838700"/>
            <a:ext cx="13032303" cy="43298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914" y="1874419"/>
            <a:ext cx="4452936" cy="7757657"/>
            <a:chOff x="0" y="0"/>
            <a:chExt cx="1913890" cy="333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334272"/>
            </a:xfrm>
            <a:custGeom>
              <a:avLst/>
              <a:gdLst/>
              <a:ahLst/>
              <a:cxnLst/>
              <a:rect l="l" t="t" r="r" b="b"/>
              <a:pathLst>
                <a:path w="1913890" h="3334272">
                  <a:moveTo>
                    <a:pt x="1789430" y="3334272"/>
                  </a:moveTo>
                  <a:lnTo>
                    <a:pt x="124460" y="3334272"/>
                  </a:lnTo>
                  <a:cubicBezTo>
                    <a:pt x="55880" y="3334272"/>
                    <a:pt x="0" y="3278392"/>
                    <a:pt x="0" y="3209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209812"/>
                  </a:lnTo>
                  <a:cubicBezTo>
                    <a:pt x="1913890" y="3278392"/>
                    <a:pt x="1858010" y="3334272"/>
                    <a:pt x="1789430" y="333427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55252" y="1874419"/>
            <a:ext cx="13977497" cy="7757657"/>
            <a:chOff x="0" y="0"/>
            <a:chExt cx="5822734" cy="32316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3231679"/>
            </a:xfrm>
            <a:custGeom>
              <a:avLst/>
              <a:gdLst/>
              <a:ahLst/>
              <a:cxnLst/>
              <a:rect l="l" t="t" r="r" b="b"/>
              <a:pathLst>
                <a:path w="5822735" h="3231679">
                  <a:moveTo>
                    <a:pt x="5698274" y="3231678"/>
                  </a:moveTo>
                  <a:lnTo>
                    <a:pt x="124460" y="3231678"/>
                  </a:lnTo>
                  <a:cubicBezTo>
                    <a:pt x="55880" y="3231678"/>
                    <a:pt x="0" y="3175798"/>
                    <a:pt x="0" y="31072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3107218"/>
                  </a:lnTo>
                  <a:cubicBezTo>
                    <a:pt x="5822735" y="3175798"/>
                    <a:pt x="5766855" y="3231679"/>
                    <a:pt x="5698275" y="32316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27480" y="2681198"/>
            <a:ext cx="12233039" cy="6051725"/>
            <a:chOff x="0" y="0"/>
            <a:chExt cx="16310719" cy="8068967"/>
          </a:xfrm>
        </p:grpSpPr>
        <p:sp>
          <p:nvSpPr>
            <p:cNvPr id="7" name="TextBox 7"/>
            <p:cNvSpPr txBox="1"/>
            <p:nvPr/>
          </p:nvSpPr>
          <p:spPr>
            <a:xfrm>
              <a:off x="0" y="3496418"/>
              <a:ext cx="16310719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"Autori ispunjavaju obvezu objave u otvorenom pristupu koju EC nalaže za sve H2020 projekte, kao i obvezu pohrane istraživačkih podataka za određena znanstvena područja"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42423"/>
              <a:ext cx="1631071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75C7FB"/>
                  </a:solidFill>
                  <a:latin typeface="Aileron Heavy"/>
                </a:rPr>
                <a:t>Horizon 2020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8351"/>
              <a:ext cx="16310719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Google, Google Scholar 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Aileron Regular"/>
                </a:rPr>
                <a:t>OpenDOAR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61950"/>
              <a:ext cx="16310719" cy="117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60"/>
                </a:lnSpc>
              </a:pPr>
              <a:r>
                <a:rPr lang="en-US" sz="4000">
                  <a:solidFill>
                    <a:srgbClr val="75C7FB"/>
                  </a:solidFill>
                  <a:latin typeface="Aileron Heavy"/>
                </a:rPr>
                <a:t>Vidljivost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785844"/>
              <a:ext cx="1631071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"Na veću citiranost utječu: raniji pristup, odabir kvalitetnih članaka, pristranost pri odabiru, veći broj učitavanja samoarhiviranih članaka..."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845039"/>
              <a:ext cx="16310719" cy="80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75C7FB"/>
                  </a:solidFill>
                  <a:latin typeface="Aileron Heavy"/>
                </a:rPr>
                <a:t>Citiranost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6538985" y="8737187"/>
            <a:ext cx="720315" cy="720315"/>
            <a:chOff x="0" y="0"/>
            <a:chExt cx="960421" cy="96042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02108" y="577215"/>
            <a:ext cx="17683785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FFFF"/>
                </a:solidFill>
                <a:latin typeface="Aileron Regular"/>
              </a:rPr>
              <a:t>Zašto objavljivati u repozitriju FESB-a?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3133468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17" r="617"/>
          <a:stretch>
            <a:fillRect/>
          </a:stretch>
        </p:blipFill>
        <p:spPr>
          <a:xfrm>
            <a:off x="2323587" y="0"/>
            <a:ext cx="135561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0011" y="8139604"/>
            <a:ext cx="2114947" cy="196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70937" y="1028700"/>
            <a:ext cx="2114947" cy="19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372" b="1372"/>
          <a:stretch>
            <a:fillRect/>
          </a:stretch>
        </p:blipFill>
        <p:spPr>
          <a:xfrm>
            <a:off x="409146" y="9258300"/>
            <a:ext cx="2313918" cy="835468"/>
          </a:xfrm>
          <a:prstGeom prst="rect">
            <a:avLst/>
          </a:prstGeom>
        </p:spPr>
      </p:pic>
      <p:pic>
        <p:nvPicPr>
          <p:cNvPr id="6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76539" y="6527773"/>
            <a:ext cx="13251872" cy="3125264"/>
          </a:xfrm>
          <a:prstGeom prst="rect">
            <a:avLst/>
          </a:prstGeom>
        </p:spPr>
      </p:pic>
      <p:pic>
        <p:nvPicPr>
          <p:cNvPr id="7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rcRect b="3030"/>
          <a:stretch>
            <a:fillRect/>
          </a:stretch>
        </p:blipFill>
        <p:spPr>
          <a:xfrm>
            <a:off x="92129" y="1471676"/>
            <a:ext cx="8997443" cy="4077556"/>
          </a:xfrm>
          <a:prstGeom prst="rect">
            <a:avLst/>
          </a:prstGeom>
        </p:spPr>
      </p:pic>
      <p:pic>
        <p:nvPicPr>
          <p:cNvPr id="8" name="Picture 8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181701" y="2176279"/>
            <a:ext cx="9106299" cy="29672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0789149" y="2173002"/>
            <a:ext cx="7417275" cy="4800891"/>
            <a:chOff x="0" y="0"/>
            <a:chExt cx="1923367" cy="12449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648508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Sveučilišna knjižnica u Splitu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11653"/>
            <a:ext cx="7902003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ljpoljak@svkst.hr, petra.zoranovic@svkst.hr  otvorenaznanost@svkst.hr,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bibliometrija@svkst.hr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30703" y="2157943"/>
            <a:ext cx="8073573" cy="6862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1827" y="9464661"/>
            <a:ext cx="1933385" cy="676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280164"/>
            <a:ext cx="5000068" cy="260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8"/>
              </a:lnSpc>
            </a:pPr>
            <a:r>
              <a:rPr lang="en-US" sz="4626" spc="-46">
                <a:solidFill>
                  <a:srgbClr val="0048CD"/>
                </a:solidFill>
                <a:latin typeface="Aileron Heavy"/>
              </a:rPr>
              <a:t>Knjižnica Katoličko bogoslovnog fakulteta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719510"/>
            <a:ext cx="648508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imilosevic@kbf-st.hr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405" y="266700"/>
            <a:ext cx="11815753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 err="1">
                <a:solidFill>
                  <a:srgbClr val="407D94"/>
                </a:solidFill>
                <a:latin typeface="Aileron Heavy"/>
              </a:rPr>
              <a:t>Literatura</a:t>
            </a:r>
            <a:r>
              <a:rPr lang="en-US" sz="6999" dirty="0">
                <a:solidFill>
                  <a:srgbClr val="407D94"/>
                </a:solidFill>
                <a:latin typeface="Aileron Heavy"/>
              </a:rPr>
              <a:t>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1716" y="1257300"/>
            <a:ext cx="16884567" cy="944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Archambault, E.,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Amyot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D., Deschamps, P., Nicol, A., Provencher, F.,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Rebout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L., Roberge, G.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2014. Proportion of Open Access Papers Published in Peer-Reviewed Journals at the European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and World Levels: 1996-2013 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.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Hajjem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C;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Harnad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S and Gingras Y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.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2005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.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Ten-Year Cross Disciplinary Comparison of the Growth of Open Access and How it Increases Research Citation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Indeks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. IEEE Dana Engineering Bulletin, 28 (4), December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2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2"/>
              </a:rPr>
              <a:t>arxiv.org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2"/>
              </a:rPr>
              <a:t>/abs/cs/0606079</a:t>
            </a:r>
            <a:endParaRPr lang="en-US" sz="2654" dirty="0">
              <a:solidFill>
                <a:srgbClr val="100F0D"/>
              </a:solidFill>
              <a:latin typeface="Aileron Regular" panose="020B0604020202020204" charset="-18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Gargouri,Y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et. al. 2010</a:t>
            </a:r>
            <a:r>
              <a:rPr lang="hr-HR" sz="2654" dirty="0">
                <a:solidFill>
                  <a:srgbClr val="100F0D"/>
                </a:solidFill>
                <a:latin typeface="Aileron Regular" panose="020B0604020202020204" charset="-18"/>
              </a:rPr>
              <a:t>.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Self-Selected or Mandated, Open Access Increases Citation Impact for Higher Quality Research.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PloS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ONE, 18, 5 (10) October </a:t>
            </a:r>
          </a:p>
          <a:p>
            <a:pPr>
              <a:lnSpc>
                <a:spcPts val="3716"/>
              </a:lnSpc>
            </a:pP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      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journals.plos.org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plosone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article?id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3"/>
              </a:rPr>
              <a:t>=10.1371/journal.pone.0013636</a:t>
            </a:r>
            <a:endParaRPr lang="en-US" sz="2654" dirty="0">
              <a:solidFill>
                <a:srgbClr val="100F0D"/>
              </a:solidFill>
              <a:latin typeface="Aileron Regular" panose="020B0604020202020204" charset="-18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Racz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A.;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Marković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S. 2018. “Worth(less) papers” – are journal impact factor and number of citations suitable indicators to evaluate quality of scientists?. Nova 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prisutnost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XVI (2), 369-388. </a:t>
            </a:r>
          </a:p>
          <a:p>
            <a:pPr>
              <a:lnSpc>
                <a:spcPts val="3716"/>
              </a:lnSpc>
            </a:pP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       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4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4"/>
              </a:rPr>
              <a:t>hrcak.srce.hr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4"/>
              </a:rPr>
              <a:t>/203400</a:t>
            </a:r>
            <a:endParaRPr lang="en-US" sz="2654" dirty="0">
              <a:solidFill>
                <a:srgbClr val="100F0D"/>
              </a:solidFill>
              <a:latin typeface="Aileron Regular" panose="020B0604020202020204" charset="-18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Vicente-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</a:rPr>
              <a:t>Saez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</a:rPr>
              <a:t>, R., &amp; Martinez-Fuentes, C. 2018. Open Science now: A systematic literature review for an integrated definition. Journal of business research, 88, 428-436. 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5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 panose="020B0604020202020204" charset="-18"/>
                <a:hlinkClick r:id="rId5"/>
              </a:rPr>
              <a:t>doi.org</a:t>
            </a:r>
            <a:r>
              <a:rPr lang="en-US" sz="2654" dirty="0">
                <a:solidFill>
                  <a:srgbClr val="100F0D"/>
                </a:solidFill>
                <a:latin typeface="Aileron Regular" panose="020B0604020202020204" charset="-18"/>
                <a:hlinkClick r:id="rId5"/>
              </a:rPr>
              <a:t>/10.1016/j.jbusres.2017.12.043</a:t>
            </a:r>
            <a:endParaRPr lang="en-US" sz="2654" dirty="0">
              <a:solidFill>
                <a:srgbClr val="100F0D"/>
              </a:solidFill>
              <a:latin typeface="Aileron Regular" panose="020B0604020202020204" charset="-18"/>
            </a:endParaRPr>
          </a:p>
          <a:p>
            <a:pPr>
              <a:lnSpc>
                <a:spcPts val="3716"/>
              </a:lnSpc>
            </a:pPr>
            <a:r>
              <a:rPr lang="en-US" sz="2654" spc="-26" dirty="0" err="1">
                <a:solidFill>
                  <a:srgbClr val="100F0D"/>
                </a:solidFill>
                <a:latin typeface="Aileron Regular Bold"/>
              </a:rPr>
              <a:t>Legislativni</a:t>
            </a:r>
            <a:r>
              <a:rPr lang="en-US" sz="2654" spc="-26" dirty="0">
                <a:solidFill>
                  <a:srgbClr val="100F0D"/>
                </a:solidFill>
                <a:latin typeface="Aileron Regular Bold"/>
              </a:rPr>
              <a:t> </a:t>
            </a:r>
            <a:r>
              <a:rPr lang="en-US" sz="2654" spc="-26" dirty="0" err="1">
                <a:solidFill>
                  <a:srgbClr val="100F0D"/>
                </a:solidFill>
                <a:latin typeface="Aileron Regular Bold"/>
              </a:rPr>
              <a:t>okvir</a:t>
            </a:r>
            <a:r>
              <a:rPr lang="en-US" sz="2654" spc="-26" dirty="0">
                <a:solidFill>
                  <a:srgbClr val="100F0D"/>
                </a:solidFill>
                <a:latin typeface="Aileron Regular Bold"/>
              </a:rPr>
              <a:t>: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>
                <a:solidFill>
                  <a:srgbClr val="100F0D"/>
                </a:solidFill>
                <a:latin typeface="Aileron Regular"/>
              </a:rPr>
              <a:t>Hrvatska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deklaracija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o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otvorenom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, 2012. 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6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  <a:hlinkClick r:id="rId6"/>
              </a:rPr>
              <a:t>www.fer.unizg.hr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6"/>
              </a:rPr>
              <a:t>/oa2012/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  <a:hlinkClick r:id="rId6"/>
              </a:rPr>
              <a:t>deklaracija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6"/>
              </a:rPr>
              <a:t> </a:t>
            </a:r>
            <a:endParaRPr lang="en-US" sz="2654" dirty="0">
              <a:solidFill>
                <a:srgbClr val="100F0D"/>
              </a:solidFill>
              <a:latin typeface="Aileron Regular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Preporuka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komisije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(EU) 2018/790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оd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25.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travnja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2018. o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znanstvenim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informacijama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i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njihovu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čuvanju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. </a:t>
            </a:r>
          </a:p>
          <a:p>
            <a:pPr>
              <a:lnSpc>
                <a:spcPts val="3716"/>
              </a:lnSpc>
            </a:pPr>
            <a:r>
              <a:rPr lang="en-US" sz="2654" dirty="0">
                <a:solidFill>
                  <a:srgbClr val="100F0D"/>
                </a:solidFill>
                <a:latin typeface="Aileron Regular"/>
              </a:rPr>
              <a:t>        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7"/>
              </a:rPr>
              <a:t>https://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  <a:hlinkClick r:id="rId7"/>
              </a:rPr>
              <a:t>eur-lex.europa.eu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7"/>
              </a:rPr>
              <a:t>/legal-content/HR/TXT/PDF/?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  <a:hlinkClick r:id="rId7"/>
              </a:rPr>
              <a:t>uri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7"/>
              </a:rPr>
              <a:t>=CELEX:32018H0790&amp;from=HR </a:t>
            </a:r>
            <a:endParaRPr lang="en-US" sz="2654" dirty="0">
              <a:solidFill>
                <a:srgbClr val="100F0D"/>
              </a:solidFill>
              <a:latin typeface="Aileron Regular"/>
            </a:endParaRPr>
          </a:p>
          <a:p>
            <a:pPr algn="l">
              <a:lnSpc>
                <a:spcPts val="3716"/>
              </a:lnSpc>
            </a:pPr>
            <a:endParaRPr lang="en-US" sz="2654" dirty="0">
              <a:solidFill>
                <a:srgbClr val="100F0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591" y="1518264"/>
            <a:ext cx="15140355" cy="7250472"/>
            <a:chOff x="0" y="0"/>
            <a:chExt cx="20187139" cy="9667296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20187139" cy="11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4"/>
                </a:lnSpc>
              </a:pPr>
              <a:r>
                <a:rPr lang="en-US" sz="5657" spc="169">
                  <a:solidFill>
                    <a:srgbClr val="37C9EF"/>
                  </a:solidFill>
                  <a:latin typeface="Aileron Heavy Bold"/>
                </a:rPr>
                <a:t>Otvorena znanost?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81567"/>
              <a:ext cx="20187139" cy="8285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pomak od standardnih načina objavljivanja istraživačkih rezultata u znanstvenim publikacijama prema dijeljenju i korištenju dostupnog znanja u što ranijoj fazi istraživačkog procesa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mijenja način provođenja znanstvenih istraživanja, pristupa i korištenja rezultata, a javljaju se novi načini znanstvene razmjene i suradnje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otvara put za unaprjeđeno povezivanje interdisciplinarnih istraživanja, što je ključno za rješavanje složenih istraživačkih pitanja i društvenih izazova</a:t>
              </a:r>
            </a:p>
            <a:p>
              <a:pPr>
                <a:lnSpc>
                  <a:spcPts val="4819"/>
                </a:lnSpc>
              </a:pPr>
              <a:endParaRPr lang="en-US" sz="3327" spc="166">
                <a:solidFill>
                  <a:srgbClr val="100F0D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6697" y="6615281"/>
            <a:ext cx="3158579" cy="28861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6712" y="2395945"/>
            <a:ext cx="15075097" cy="772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učinkovitost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smanjuje se potreba za nepotrebnim umnožavanjem istraživanja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više istraživanja na temelju istih podataka 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pridonosi se poboljšanju kvalitete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ponovljivost i validacija rezultata --&gt; pomaže u borbi protiv znanstvene prijevare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ubrzan znanstveni napredak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pogoduje gospodarskom rastu i inovacijama</a:t>
            </a:r>
          </a:p>
          <a:p>
            <a:pPr>
              <a:lnSpc>
                <a:spcPts val="5460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5119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712" y="904875"/>
            <a:ext cx="6987506" cy="108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2"/>
              </a:lnSpc>
            </a:pPr>
            <a:r>
              <a:rPr lang="en-US" sz="6330">
                <a:solidFill>
                  <a:srgbClr val="37C9EF"/>
                </a:solidFill>
                <a:latin typeface="Aileron Heavy"/>
              </a:rPr>
              <a:t>Zašto?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6105" y="1138903"/>
            <a:ext cx="13845761" cy="6781956"/>
            <a:chOff x="0" y="0"/>
            <a:chExt cx="18461014" cy="90426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8461014" cy="109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5189"/>
              <a:ext cx="18461014" cy="782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6"/>
                </a:lnSpc>
              </a:pP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„</a:t>
              </a:r>
              <a:r>
                <a:rPr lang="en-US" sz="4004" spc="200">
                  <a:solidFill>
                    <a:srgbClr val="37C9EF"/>
                  </a:solidFill>
                  <a:latin typeface="Aileron Regular Bold"/>
                </a:rPr>
                <a:t>Otvoreni pristup</a:t>
              </a: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 </a:t>
              </a:r>
              <a:r>
                <a:rPr lang="en-US" sz="4004" spc="200">
                  <a:solidFill>
                    <a:srgbClr val="000000"/>
                  </a:solidFill>
                  <a:latin typeface="Aileron Regular"/>
                </a:rPr>
                <a:t>je slobodan, besplatan i neometan mrežni pristup digitalnim znanstvenim informacijama koji omogućava čitanje, pohranjivanje, distribuciju, pretraživanje, dohvaćanje, indeskiranje i/ili drugo zakonito korištenje”</a:t>
              </a:r>
            </a:p>
            <a:p>
              <a:pPr>
                <a:lnSpc>
                  <a:spcPts val="5556"/>
                </a:lnSpc>
              </a:pPr>
              <a:endParaRPr lang="en-US" sz="4004" spc="20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556"/>
                </a:lnSpc>
              </a:pPr>
              <a:r>
                <a:rPr lang="en-US" sz="3704" spc="85">
                  <a:solidFill>
                    <a:srgbClr val="000000"/>
                  </a:solidFill>
                  <a:latin typeface="Arimo Italics"/>
                </a:rPr>
                <a:t>Hrvatska deklaracija o otvorenom pristupu, 2012. </a:t>
              </a:r>
            </a:p>
            <a:p>
              <a:pPr>
                <a:lnSpc>
                  <a:spcPts val="5556"/>
                </a:lnSpc>
              </a:pPr>
              <a:endParaRPr lang="en-US" sz="3704" spc="85">
                <a:solidFill>
                  <a:srgbClr val="000000"/>
                </a:solidFill>
                <a:latin typeface="Arimo Itali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11205" y="6227395"/>
            <a:ext cx="1654326" cy="25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režni medijski sadržaji 2" title="Open Access Explained!">
            <a:hlinkClick r:id="" action="ppaction://media"/>
            <a:extLst>
              <a:ext uri="{FF2B5EF4-FFF2-40B4-BE49-F238E27FC236}">
                <a16:creationId xmlns:a16="http://schemas.microsoft.com/office/drawing/2014/main" id="{B8C3E4D9-CF0B-4E8D-BEE6-5196134001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798" y="1028700"/>
            <a:ext cx="14630400" cy="82296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9BF8EF12-6AF6-4D87-AA02-A6DEBB3D1B1A}"/>
              </a:ext>
            </a:extLst>
          </p:cNvPr>
          <p:cNvSpPr/>
          <p:nvPr/>
        </p:nvSpPr>
        <p:spPr>
          <a:xfrm>
            <a:off x="4198608" y="9410700"/>
            <a:ext cx="912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/>
              <a:t>Open Access </a:t>
            </a:r>
            <a:r>
              <a:rPr lang="hr-HR" dirty="0" err="1"/>
              <a:t>Explained</a:t>
            </a:r>
            <a:r>
              <a:rPr lang="hr-HR" dirty="0"/>
              <a:t>. </a:t>
            </a:r>
            <a:r>
              <a:rPr lang="en-US" dirty="0"/>
              <a:t>Piled Higher and Deeper (PHD Comics)</a:t>
            </a:r>
            <a:r>
              <a:rPr lang="hr-HR" dirty="0"/>
              <a:t>: https://youtu.be/L5rVH1KGBCY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36805" y="6785265"/>
            <a:ext cx="2587493" cy="25874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6450" y="1453186"/>
            <a:ext cx="12750947" cy="7919572"/>
            <a:chOff x="0" y="0"/>
            <a:chExt cx="17001263" cy="105594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7001263" cy="101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4723" spc="141">
                  <a:solidFill>
                    <a:srgbClr val="37C9EF"/>
                  </a:solidFill>
                  <a:latin typeface="Aileron Heavy"/>
                </a:rPr>
                <a:t>Cilj politika otvorenog pristupa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8360"/>
              <a:ext cx="17001263" cy="9431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"istraživačima i široj javnosti pružiti besplatan pristup stručno recenziranim znanstvenim publikacijama, istraživačkim podacima i drugim rezultatima istraživanja na otvoren i nediskriminirajući način, i to što je ranije moguće u postupku njihova širenja, te omogućiti uporabu i ponovnu uporabu rezultata znanstvenih istraživanja." 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 </a:t>
              </a: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 Italics"/>
                </a:rPr>
                <a:t>PREPORUKA KOMISIJE (EU) 2018/790 оd 25. travnja 2018. o pristupu znanstvenim informacijama i njihovu čuvanju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 Itali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00833" y="802967"/>
            <a:ext cx="11686761" cy="8654462"/>
            <a:chOff x="0" y="0"/>
            <a:chExt cx="4831810" cy="3578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1810" cy="3578128"/>
            </a:xfrm>
            <a:custGeom>
              <a:avLst/>
              <a:gdLst/>
              <a:ahLst/>
              <a:cxnLst/>
              <a:rect l="l" t="t" r="r" b="b"/>
              <a:pathLst>
                <a:path w="4831810" h="3578128">
                  <a:moveTo>
                    <a:pt x="4707350" y="3578127"/>
                  </a:moveTo>
                  <a:lnTo>
                    <a:pt x="124460" y="3578127"/>
                  </a:lnTo>
                  <a:cubicBezTo>
                    <a:pt x="55880" y="3578127"/>
                    <a:pt x="0" y="3522247"/>
                    <a:pt x="0" y="3453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7350" y="0"/>
                  </a:lnTo>
                  <a:cubicBezTo>
                    <a:pt x="4775930" y="0"/>
                    <a:pt x="4831810" y="55880"/>
                    <a:pt x="4831810" y="124460"/>
                  </a:cubicBezTo>
                  <a:lnTo>
                    <a:pt x="4831810" y="3453667"/>
                  </a:lnTo>
                  <a:cubicBezTo>
                    <a:pt x="4831810" y="3522248"/>
                    <a:pt x="4775930" y="3578128"/>
                    <a:pt x="4707350" y="3578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5013" y="829571"/>
            <a:ext cx="11173074" cy="8627858"/>
            <a:chOff x="0" y="0"/>
            <a:chExt cx="4619430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19430" cy="3567128"/>
            </a:xfrm>
            <a:custGeom>
              <a:avLst/>
              <a:gdLst/>
              <a:ahLst/>
              <a:cxnLst/>
              <a:rect l="l" t="t" r="r" b="b"/>
              <a:pathLst>
                <a:path w="4619430" h="3567128">
                  <a:moveTo>
                    <a:pt x="4494970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4970" y="0"/>
                  </a:lnTo>
                  <a:cubicBezTo>
                    <a:pt x="4563550" y="0"/>
                    <a:pt x="4619430" y="55880"/>
                    <a:pt x="4619430" y="124460"/>
                  </a:cubicBezTo>
                  <a:lnTo>
                    <a:pt x="4619430" y="3442668"/>
                  </a:lnTo>
                  <a:cubicBezTo>
                    <a:pt x="4619430" y="3511248"/>
                    <a:pt x="4563550" y="3567128"/>
                    <a:pt x="4494970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6018" y="1119735"/>
            <a:ext cx="9573124" cy="8040684"/>
            <a:chOff x="0" y="0"/>
            <a:chExt cx="12764166" cy="10720912"/>
          </a:xfrm>
        </p:grpSpPr>
        <p:sp>
          <p:nvSpPr>
            <p:cNvPr id="8" name="TextBox 8"/>
            <p:cNvSpPr txBox="1"/>
            <p:nvPr/>
          </p:nvSpPr>
          <p:spPr>
            <a:xfrm>
              <a:off x="0" y="922583"/>
              <a:ext cx="12764166" cy="137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 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= 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citiranost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ubrzanje cjelokupnog znanstvenog ciklusa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Autor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0711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okuplja znanstveni, obrazovni i stručni rad na jednom mjestu i predstavlja ga akademskoj zajednici, financijerima i javnosti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kvaliteta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umrežavanje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pozicioniranje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31928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Ustanova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944305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upoznavanje i razumijevanje znanstvene zajednice -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popularizacija znanosti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brži protok znanja između znanstvene zajednice i industrije -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 gospodarski razvoj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45522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Zajednica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538985" y="8537985"/>
            <a:ext cx="720315" cy="720315"/>
            <a:chOff x="0" y="0"/>
            <a:chExt cx="960421" cy="96042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028700" y="3611942"/>
            <a:ext cx="5736313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E9E9E9"/>
                </a:solidFill>
                <a:latin typeface="Aileron Heavy"/>
              </a:rPr>
              <a:t>Zašto?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036662"/>
            <a:ext cx="3954643" cy="34207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4881" y="2201624"/>
            <a:ext cx="16311563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88219" y="4825089"/>
            <a:ext cx="163115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3465">
            <a:off x="947757" y="8301181"/>
            <a:ext cx="1627109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88219" y="6477443"/>
            <a:ext cx="1628775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-2062221" y="5235396"/>
            <a:ext cx="6067543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4276675" y="5215206"/>
            <a:ext cx="5979538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7033" y="202187"/>
            <a:ext cx="1919869" cy="167268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5788" flipV="1">
            <a:off x="3635768" y="5645599"/>
            <a:ext cx="5218958" cy="28152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46856" y="7119605"/>
            <a:ext cx="488009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3799" spc="-37" dirty="0" err="1">
                <a:solidFill>
                  <a:srgbClr val="000000"/>
                </a:solidFill>
                <a:latin typeface="Aileron Regular"/>
              </a:rPr>
              <a:t>Racz</a:t>
            </a:r>
            <a:r>
              <a:rPr lang="en-US" sz="3799" spc="-3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799" spc="-37" dirty="0" err="1">
                <a:solidFill>
                  <a:srgbClr val="000000"/>
                </a:solidFill>
                <a:latin typeface="Aileron Regular"/>
              </a:rPr>
              <a:t>Marković</a:t>
            </a:r>
            <a:r>
              <a:rPr lang="en-US" sz="3799" spc="-37" dirty="0">
                <a:solidFill>
                  <a:srgbClr val="000000"/>
                </a:solidFill>
                <a:latin typeface="Aileron Regular"/>
              </a:rPr>
              <a:t>, 2018.</a:t>
            </a:r>
            <a:r>
              <a:rPr lang="en-US" sz="3799" spc="-10" dirty="0">
                <a:solidFill>
                  <a:srgbClr val="000000"/>
                </a:solidFill>
                <a:latin typeface="Arimo"/>
              </a:rPr>
              <a:t> </a:t>
            </a:r>
            <a:endParaRPr lang="en-US" sz="3799" spc="-37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69885" y="3621962"/>
            <a:ext cx="10451430" cy="159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00000"/>
                </a:solidFill>
                <a:latin typeface="Aileron Regular"/>
              </a:rPr>
              <a:t>Citiranost članaka u otvorenom pristupu porasla je između 36 i 172 %</a:t>
            </a: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3800" spc="-38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69885" y="6593778"/>
            <a:ext cx="10485840" cy="219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Radovi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iz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područja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religijskih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35% u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otvorenom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pristupu</a:t>
            </a:r>
            <a:r>
              <a:rPr lang="hr-HR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200" spc="-37" dirty="0">
                <a:solidFill>
                  <a:srgbClr val="000000"/>
                </a:solidFill>
                <a:latin typeface="Aileron Regular"/>
              </a:rPr>
              <a:t>***</a:t>
            </a:r>
            <a:endParaRPr lang="en-US" sz="2972" spc="-2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3269"/>
              </a:lnSpc>
            </a:pP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Prednost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citiranja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članaka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u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otvorenom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pristupu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od 25% do 250%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ovisno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o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znanstvenom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972" spc="-29" dirty="0" err="1">
                <a:solidFill>
                  <a:srgbClr val="000000"/>
                </a:solidFill>
                <a:latin typeface="Aileron Regular"/>
              </a:rPr>
              <a:t>području</a:t>
            </a:r>
            <a:r>
              <a:rPr lang="en-US" sz="2972" spc="-2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259"/>
              </a:lnSpc>
              <a:spcBef>
                <a:spcPct val="0"/>
              </a:spcBef>
            </a:pPr>
            <a:endParaRPr lang="en-US" sz="2972" spc="-29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27899" y="314325"/>
            <a:ext cx="7901607" cy="128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E4E8EA"/>
                </a:solidFill>
                <a:latin typeface="Aileron Heavy"/>
              </a:rPr>
              <a:t>Iz literature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64406" y="3050263"/>
            <a:ext cx="16278225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71550" y="2364423"/>
            <a:ext cx="16230600" cy="6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Citatna prednost članaka: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7738" y="8696272"/>
            <a:ext cx="16278225" cy="141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en-US" sz="2087" dirty="0">
                <a:solidFill>
                  <a:srgbClr val="000000"/>
                </a:solidFill>
                <a:latin typeface="Aileron Regular"/>
              </a:rPr>
              <a:t>*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biologija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psihologija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sociologija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zdravlje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političke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ekonomija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edukacija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pravo</a:t>
            </a:r>
            <a:r>
              <a:rPr lang="en-US" sz="2087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87" dirty="0" err="1">
                <a:solidFill>
                  <a:srgbClr val="000000"/>
                </a:solidFill>
                <a:latin typeface="Aileron Regular"/>
              </a:rPr>
              <a:t>menadžment</a:t>
            </a:r>
            <a:endParaRPr lang="en-US" sz="2087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2784"/>
              </a:lnSpc>
            </a:pPr>
            <a:r>
              <a:rPr lang="en-US" sz="1988" dirty="0">
                <a:solidFill>
                  <a:srgbClr val="000000"/>
                </a:solidFill>
                <a:latin typeface="Aileron Regular"/>
              </a:rPr>
              <a:t>**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inženjerstvo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biologija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biomedicina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kemija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psihologija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matematika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klinička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medicina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zdravlje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fizika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društvene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znanosti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 o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zemlji</a:t>
            </a:r>
            <a:endParaRPr lang="en-US" sz="1988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2784"/>
              </a:lnSpc>
            </a:pPr>
            <a:r>
              <a:rPr lang="en-US" sz="1988" dirty="0">
                <a:solidFill>
                  <a:srgbClr val="000000"/>
                </a:solidFill>
                <a:latin typeface="Aileron Regular"/>
              </a:rPr>
              <a:t> ***</a:t>
            </a:r>
            <a:r>
              <a:rPr lang="hr-HR" sz="1988" dirty="0">
                <a:solidFill>
                  <a:srgbClr val="000000"/>
                </a:solidFill>
                <a:latin typeface="Aileron Regular"/>
              </a:rPr>
              <a:t>prema 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Archambault, E.,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Amyot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D., Deschamps, P., Nicol, A., Provencher, F., </a:t>
            </a:r>
            <a:r>
              <a:rPr lang="en-US" sz="1988" dirty="0" err="1">
                <a:solidFill>
                  <a:srgbClr val="000000"/>
                </a:solidFill>
                <a:latin typeface="Aileron Regular"/>
              </a:rPr>
              <a:t>Rebout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, L., Roberge, G.</a:t>
            </a:r>
            <a:r>
              <a:rPr lang="hr-HR" sz="198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2014. Proportion of Open Access Papers Published in Peer-Reviewed Journals at the European</a:t>
            </a:r>
            <a:r>
              <a:rPr lang="hr-HR" sz="198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1988" dirty="0">
                <a:solidFill>
                  <a:srgbClr val="000000"/>
                </a:solidFill>
                <a:latin typeface="Aileron Regular"/>
              </a:rPr>
              <a:t>and World Levels: 1996-2013 </a:t>
            </a:r>
            <a:r>
              <a:rPr lang="hr-HR" sz="1988" dirty="0">
                <a:solidFill>
                  <a:srgbClr val="000000"/>
                </a:solidFill>
                <a:latin typeface="Aileron Regular"/>
              </a:rPr>
              <a:t>. </a:t>
            </a:r>
            <a:endParaRPr lang="en-US" sz="1988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70561" y="5069735"/>
            <a:ext cx="10394657" cy="1067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Utvrđeno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 je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povećanje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citiranosti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posebno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visoko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citirane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članke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.</a:t>
            </a:r>
            <a:r>
              <a:rPr lang="en-US" sz="3800" spc="-10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3328" y="3339878"/>
            <a:ext cx="5053142" cy="1537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</a:pPr>
            <a:r>
              <a:rPr lang="en-US" sz="3674" spc="-9" dirty="0" err="1">
                <a:solidFill>
                  <a:srgbClr val="000000"/>
                </a:solidFill>
                <a:latin typeface="Arimo"/>
              </a:rPr>
              <a:t>Hajjem</a:t>
            </a:r>
            <a:r>
              <a:rPr lang="en-US" sz="3674" spc="-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74" spc="-9" dirty="0" err="1">
                <a:solidFill>
                  <a:srgbClr val="000000"/>
                </a:solidFill>
                <a:latin typeface="Arimo"/>
              </a:rPr>
              <a:t>Harnad</a:t>
            </a:r>
            <a:r>
              <a:rPr lang="en-US" sz="3674" spc="-9" dirty="0">
                <a:solidFill>
                  <a:srgbClr val="000000"/>
                </a:solidFill>
                <a:latin typeface="Arimo"/>
              </a:rPr>
              <a:t>, Gingras, 2005.*</a:t>
            </a:r>
          </a:p>
          <a:p>
            <a:pPr algn="ctr">
              <a:lnSpc>
                <a:spcPts val="4041"/>
              </a:lnSpc>
              <a:spcBef>
                <a:spcPct val="0"/>
              </a:spcBef>
            </a:pPr>
            <a:endParaRPr lang="en-US" sz="3674" spc="-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33552" y="5376009"/>
            <a:ext cx="5106701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3800" spc="-38" dirty="0" err="1">
                <a:solidFill>
                  <a:srgbClr val="000000"/>
                </a:solidFill>
                <a:latin typeface="Aileron Regular"/>
              </a:rPr>
              <a:t>Gargouri</a:t>
            </a:r>
            <a:r>
              <a:rPr lang="en-US" sz="3800" spc="-38" dirty="0">
                <a:solidFill>
                  <a:srgbClr val="000000"/>
                </a:solidFill>
                <a:latin typeface="Aileron Regular"/>
              </a:rPr>
              <a:t>, et al., 2010.**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1265</Words>
  <Application>Microsoft Office PowerPoint</Application>
  <PresentationFormat>Prilagođeno</PresentationFormat>
  <Paragraphs>130</Paragraphs>
  <Slides>22</Slides>
  <Notes>4</Notes>
  <HiddenSlides>0</HiddenSlides>
  <MMClips>1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6" baseType="lpstr">
      <vt:lpstr>Aileron Regular</vt:lpstr>
      <vt:lpstr>Aileron Regular Bold</vt:lpstr>
      <vt:lpstr>Arimo Italics</vt:lpstr>
      <vt:lpstr>Inknut Antiqua Medium Bold</vt:lpstr>
      <vt:lpstr>Aileron Heavy</vt:lpstr>
      <vt:lpstr>Muli Bold Bold</vt:lpstr>
      <vt:lpstr>Aileron Heavy Bold</vt:lpstr>
      <vt:lpstr>Calibri</vt:lpstr>
      <vt:lpstr>Muli Regular</vt:lpstr>
      <vt:lpstr>Arimo</vt:lpstr>
      <vt:lpstr>Arial</vt:lpstr>
      <vt:lpstr>Space Mono</vt:lpstr>
      <vt:lpstr>Aileron Regular Italics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OA_KBF</dc:title>
  <cp:lastModifiedBy>Ljiljana Poljak</cp:lastModifiedBy>
  <cp:revision>8</cp:revision>
  <dcterms:created xsi:type="dcterms:W3CDTF">2006-08-16T00:00:00Z</dcterms:created>
  <dcterms:modified xsi:type="dcterms:W3CDTF">2022-02-04T08:30:07Z</dcterms:modified>
  <dc:identifier>DAE2i2Ru0as</dc:identifier>
</cp:coreProperties>
</file>